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6" Type="http://schemas.openxmlformats.org/officeDocument/2006/relationships/tableStyles" Target="tableStyles.xml" /><Relationship Id="rId35" Type="http://schemas.openxmlformats.org/officeDocument/2006/relationships/theme" Target="theme/theme1.xml" 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jp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jp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6.jp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7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jp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9.jp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0.jp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1.jp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2.jp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3.jp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4.jp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5.jp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6.jp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7.jp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9.jp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mothdissection.co.uk" TargetMode="External" /><Relationship Id="rId3" Type="http://schemas.openxmlformats.org/officeDocument/2006/relationships/hyperlink" Target="https://lepiforum.org" TargetMode="External" /><Relationship Id="rId4" Type="http://schemas.openxmlformats.org/officeDocument/2006/relationships/image" Target="../media/image18.jpg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7.jp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8.jp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jp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jp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jp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jp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Identifying Those Tricky Little Micro-moths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Paul J. Palmer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Getting To The Family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face has a distinctive ‘nose’ and face. Also the antennae are laying flush along the body:</a:t>
            </a:r>
          </a:p>
          <a:p>
            <a:pPr lvl="0"/>
            <a:r>
              <a:rPr/>
              <a:t>This is a member of the </a:t>
            </a:r>
            <a:r>
              <a:rPr b="1"/>
              <a:t>Pyraloidea</a:t>
            </a:r>
            <a:r>
              <a:rPr/>
              <a:t> super-family.</a:t>
            </a:r>
          </a:p>
        </p:txBody>
      </p:sp>
      <p:pic>
        <p:nvPicPr>
          <p:cNvPr descr="./images/Pcontaminella-PML-2021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06500"/>
            <a:ext cx="4038600" cy="2857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Note the posture.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Getting To The Family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face has a distinctive ‘nose’ and face. Also the antennae are laying flush along the body:</a:t>
            </a:r>
          </a:p>
          <a:p>
            <a:pPr lvl="0"/>
            <a:r>
              <a:rPr/>
              <a:t>This is a member of the </a:t>
            </a:r>
            <a:r>
              <a:rPr b="1"/>
              <a:t>Pyraloidea</a:t>
            </a:r>
            <a:r>
              <a:rPr/>
              <a:t> super-family.</a:t>
            </a:r>
          </a:p>
          <a:p>
            <a:pPr lvl="0"/>
            <a:r>
              <a:rPr/>
              <a:t>The </a:t>
            </a:r>
            <a:r>
              <a:rPr i="1"/>
              <a:t>Pyraloidea</a:t>
            </a:r>
            <a:r>
              <a:rPr/>
              <a:t> are very variable but we can see that the long wings can wrap tightly around the body. Colloquially these are known as ’Grass moths, which are a member of the subfamily </a:t>
            </a:r>
            <a:r>
              <a:rPr b="1"/>
              <a:t>Crambinae</a:t>
            </a:r>
            <a:r>
              <a:rPr/>
              <a:t>.</a:t>
            </a:r>
          </a:p>
        </p:txBody>
      </p:sp>
      <p:pic>
        <p:nvPicPr>
          <p:cNvPr descr="./images/Pcontaminella-PML-2021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06500"/>
            <a:ext cx="4038600" cy="2857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Note the posture.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Getting To The Family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face has a distinctive ‘nose’ and face. Also the antennae are laying flush along the body:</a:t>
            </a:r>
          </a:p>
          <a:p>
            <a:pPr lvl="0"/>
            <a:r>
              <a:rPr/>
              <a:t>This is a member of the </a:t>
            </a:r>
            <a:r>
              <a:rPr b="1"/>
              <a:t>Pyraloidea</a:t>
            </a:r>
            <a:r>
              <a:rPr/>
              <a:t> super-family.</a:t>
            </a:r>
          </a:p>
          <a:p>
            <a:pPr lvl="0"/>
            <a:r>
              <a:rPr/>
              <a:t>The </a:t>
            </a:r>
            <a:r>
              <a:rPr i="1"/>
              <a:t>Pyraloidea</a:t>
            </a:r>
            <a:r>
              <a:rPr/>
              <a:t> are very variable but we can see that the long wings can wrap tightly around the body. Colloquially these are known as ’Grass moths, which are a member of the subfamily </a:t>
            </a:r>
            <a:r>
              <a:rPr b="1"/>
              <a:t>Crambinae</a:t>
            </a:r>
            <a:r>
              <a:rPr/>
              <a:t>.</a:t>
            </a:r>
          </a:p>
          <a:p>
            <a:pPr lvl="0"/>
            <a:r>
              <a:rPr i="1"/>
              <a:t>We have reduced the number of candidate species to about 17</a:t>
            </a:r>
            <a:r>
              <a:rPr/>
              <a:t>.</a:t>
            </a:r>
          </a:p>
        </p:txBody>
      </p:sp>
      <p:pic>
        <p:nvPicPr>
          <p:cNvPr descr="./images/subfamily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06500"/>
            <a:ext cx="4038600" cy="2857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 i="1"/>
              <a:t>The Natural History Museum further subdivide this group into tribes, but these do not seem to be in general use</a:t>
            </a:r>
            <a:r>
              <a:rPr/>
              <a:t>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Confirming the 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We have gone as far as we can with external features.</a:t>
            </a:r>
          </a:p>
          <a:p>
            <a:pPr lvl="0"/>
            <a:r>
              <a:rPr/>
              <a:t>The way forward is examination of the genitalia - </a:t>
            </a:r>
            <a:r>
              <a:rPr b="1"/>
              <a:t>GenDet</a:t>
            </a:r>
            <a:r>
              <a:rPr/>
              <a:t>.</a:t>
            </a:r>
          </a:p>
          <a:p>
            <a:pPr lvl="0"/>
            <a:r>
              <a:rPr/>
              <a:t>We start by relaxing the dead moth</a:t>
            </a:r>
          </a:p>
        </p:txBody>
      </p:sp>
      <p:pic>
        <p:nvPicPr>
          <p:cNvPr descr="./images/relaxing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Relaxing chemicals are water based.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Setting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relaxed moth is pinned and spread on a setting board.</a:t>
            </a:r>
          </a:p>
          <a:p>
            <a:pPr lvl="0"/>
            <a:r>
              <a:rPr/>
              <a:t>Note how everything is carefully labelled.</a:t>
            </a:r>
          </a:p>
          <a:p>
            <a:pPr lvl="0"/>
            <a:r>
              <a:rPr/>
              <a:t>It is then dried for a couple of weeks.</a:t>
            </a:r>
          </a:p>
          <a:p>
            <a:pPr lvl="0"/>
            <a:r>
              <a:rPr/>
              <a:t>This process allows us to preserve as much of the specimen as possible.</a:t>
            </a:r>
          </a:p>
        </p:txBody>
      </p:sp>
      <p:pic>
        <p:nvPicPr>
          <p:cNvPr descr="./images/setting_moths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 group of moths on the setting board.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Set Specimen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This specimen was fairly battered when it was received.</a:t>
            </a:r>
          </a:p>
          <a:p>
            <a:pPr lvl="0"/>
            <a:r>
              <a:rPr/>
              <a:t>Often the set moth reveals much more detail for ID, especially in obscurely marked moths.</a:t>
            </a:r>
          </a:p>
          <a:p>
            <a:pPr lvl="0"/>
            <a:r>
              <a:rPr/>
              <a:t>The wings still look very plain.</a:t>
            </a:r>
          </a:p>
        </p:txBody>
      </p:sp>
      <p:pic>
        <p:nvPicPr>
          <p:cNvPr descr="./images/PJP20220218-0001a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The set moth does not reveal any useful features for ID.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Clarification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abdomen is removed from the moth and ‘cooked’ for 30 minutes at 70 degrees in 10% KOH.</a:t>
            </a:r>
          </a:p>
          <a:p>
            <a:pPr lvl="0"/>
            <a:r>
              <a:rPr/>
              <a:t>A label is place in the tube using paper and ink that can survive this process.</a:t>
            </a:r>
          </a:p>
          <a:p>
            <a:pPr lvl="0"/>
            <a:r>
              <a:rPr/>
              <a:t>A body swap would be a disaster.</a:t>
            </a:r>
          </a:p>
        </p:txBody>
      </p:sp>
      <p:pic>
        <p:nvPicPr>
          <p:cNvPr descr="./images/clarification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Equiment used for clarification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This process is loosely called </a:t>
            </a:r>
            <a:r>
              <a:rPr i="1"/>
              <a:t>clarification</a:t>
            </a:r>
            <a:r>
              <a:rPr/>
              <a:t> as it dissolves the soft tissues. Different authors use the term to describe rather different processes.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Dissecting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genitalia are very small so a range of bought and home-made tools are used to dissect out the parts needed.</a:t>
            </a:r>
          </a:p>
          <a:p>
            <a:pPr lvl="0"/>
            <a:r>
              <a:rPr/>
              <a:t>The parts are very fragile, so you only get one chance on a moth this size.</a:t>
            </a:r>
          </a:p>
          <a:p>
            <a:pPr lvl="0"/>
            <a:r>
              <a:rPr/>
              <a:t>No pressure when you are doing this for someone else!</a:t>
            </a:r>
          </a:p>
        </p:txBody>
      </p:sp>
      <p:pic>
        <p:nvPicPr>
          <p:cNvPr descr="./images/dissecting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The smaller the dissection the more important the work space.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Mounting The Dissection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parts are washed in de-ionised water.</a:t>
            </a:r>
          </a:p>
          <a:p>
            <a:pPr lvl="0"/>
            <a:r>
              <a:rPr/>
              <a:t>Soaked in a little aqueous mountant.</a:t>
            </a:r>
          </a:p>
          <a:p>
            <a:pPr lvl="0"/>
            <a:r>
              <a:rPr/>
              <a:t>Placed on a slide and a coverslip placed on top.</a:t>
            </a:r>
          </a:p>
          <a:p>
            <a:pPr lvl="0"/>
            <a:r>
              <a:rPr/>
              <a:t>Finally, a temporary label is glued to the slide.</a:t>
            </a:r>
          </a:p>
        </p:txBody>
      </p:sp>
      <p:pic>
        <p:nvPicPr>
          <p:cNvPr descr="./images/mounted_slides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Slides are left for a few days to cure.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What Is A Micro-moth?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This is a tricky question to answer as there no taxonomic difference, as in butterflies and moths. Even that is a bit blurred.</a:t>
            </a:r>
          </a:p>
          <a:p>
            <a:pPr lvl="0"/>
            <a:r>
              <a:rPr/>
              <a:t>So far as I can tell, the larger moths are those that were described in South vols 1 and 2 “The Moths of the British Isles”, and the rest are the micro-moths.</a:t>
            </a:r>
          </a:p>
          <a:p>
            <a:pPr lvl="0"/>
            <a:r>
              <a:rPr/>
              <a:t>In the olden days when we used a light trap there we so many large moths that we were never tempted by the micros that were trampled by the </a:t>
            </a:r>
            <a:r>
              <a:rPr i="1"/>
              <a:t>Noctua pronuba</a:t>
            </a:r>
            <a:r>
              <a:rPr/>
              <a:t> (Large Yellow Underwing) which came in their hundreds.</a:t>
            </a:r>
          </a:p>
          <a:p>
            <a:pPr lvl="0"/>
            <a:r>
              <a:rPr/>
              <a:t>Micros were collected by rearing out series collected off food plants and mines.</a:t>
            </a:r>
          </a:p>
          <a:p>
            <a:pPr lvl="0"/>
            <a:r>
              <a:rPr/>
              <a:t>The first (and current) editions of “The Field Guide To The Smaller Lepidoptera” contain no illustrations of adult moths at all.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Alcohol based mountants are more difficult to use</a:t>
            </a:r>
            <a:r>
              <a:rPr/>
              <a:t>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Ringing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Aqueous mountant slowly dries out, so needs to be sealed.</a:t>
            </a:r>
          </a:p>
          <a:p>
            <a:pPr lvl="0"/>
            <a:r>
              <a:rPr/>
              <a:t>A ring of sealant will make the slide last many years.</a:t>
            </a:r>
          </a:p>
          <a:p>
            <a:pPr lvl="0"/>
            <a:r>
              <a:rPr/>
              <a:t>A paintbrush is used to apply the sealant while the brass wheel is spun by hand.</a:t>
            </a:r>
          </a:p>
          <a:p>
            <a:pPr lvl="0"/>
            <a:r>
              <a:rPr/>
              <a:t>Acetone can be used to remove the seal if rework is required.</a:t>
            </a:r>
          </a:p>
        </p:txBody>
      </p:sp>
      <p:pic>
        <p:nvPicPr>
          <p:cNvPr descr="./images/slideringing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Good quality nail varnish works exceptionally well.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Finished Dissection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finished dissection is never perfect.</a:t>
            </a:r>
          </a:p>
          <a:p>
            <a:pPr lvl="0"/>
            <a:r>
              <a:rPr/>
              <a:t>The final dissection image is more of an art form rather than a photograph.</a:t>
            </a:r>
          </a:p>
        </p:txBody>
      </p:sp>
      <p:pic>
        <p:nvPicPr>
          <p:cNvPr descr="./images/PJP20220218-001-raw-dissection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Raw image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Finished Dissection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finished dissection is never perfect.</a:t>
            </a:r>
          </a:p>
          <a:p>
            <a:pPr lvl="0"/>
            <a:r>
              <a:rPr/>
              <a:t>The final dissection image is more of an art form rather than a photograph.</a:t>
            </a:r>
          </a:p>
          <a:p>
            <a:pPr lvl="0"/>
            <a:r>
              <a:rPr/>
              <a:t>An artist would eliminate the defects too, but don’t obscure critical features.</a:t>
            </a:r>
          </a:p>
        </p:txBody>
      </p:sp>
      <p:pic>
        <p:nvPicPr>
          <p:cNvPr descr="./images/PJP20220218-001-cleaned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Cleaned image.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Finished Dissection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finished dissection is never perfect.</a:t>
            </a:r>
          </a:p>
          <a:p>
            <a:pPr lvl="0"/>
            <a:r>
              <a:rPr/>
              <a:t>The final dissection image is more of an art form rather than a photograph.</a:t>
            </a:r>
          </a:p>
          <a:p>
            <a:pPr lvl="0"/>
            <a:r>
              <a:rPr/>
              <a:t>An artist would eliminate the defects too, but don’t obscure critical features.</a:t>
            </a:r>
          </a:p>
          <a:p>
            <a:pPr lvl="0"/>
            <a:r>
              <a:rPr/>
              <a:t>The scale is worked out by taking a photograph of a reference slide…..</a:t>
            </a:r>
          </a:p>
        </p:txBody>
      </p:sp>
      <p:pic>
        <p:nvPicPr>
          <p:cNvPr descr="./images/PJP20220218-001-getting-scal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Adding a scale.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Finished Dissection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finished dissection is never perfect.</a:t>
            </a:r>
          </a:p>
          <a:p>
            <a:pPr lvl="0"/>
            <a:r>
              <a:rPr/>
              <a:t>The final dissection image is more of an art form rather than a photograph.</a:t>
            </a:r>
          </a:p>
          <a:p>
            <a:pPr lvl="0"/>
            <a:r>
              <a:rPr/>
              <a:t>An artist would eliminate the defects too, but don’t obscure critical features.</a:t>
            </a:r>
          </a:p>
          <a:p>
            <a:pPr lvl="0"/>
            <a:r>
              <a:rPr/>
              <a:t>The scale is worked out by taking a photograph of a reference slide…..</a:t>
            </a:r>
          </a:p>
          <a:p>
            <a:pPr lvl="0"/>
            <a:r>
              <a:rPr/>
              <a:t>Overlaying the photographed scale allows us to draw a nice reference line.</a:t>
            </a:r>
          </a:p>
        </p:txBody>
      </p:sp>
      <p:pic>
        <p:nvPicPr>
          <p:cNvPr descr="./images/PJP20220218-001-developed-dissection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The developed image.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Review Everything We Know About The Specimen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Date: 2021-07-25, VC55; Recorder: Pete Leonard; Size: FL 12 mm.</a:t>
            </a:r>
          </a:p>
          <a:p>
            <a:pPr lvl="0"/>
            <a:r>
              <a:rPr/>
              <a:t>Could this be </a:t>
            </a:r>
            <a:r>
              <a:rPr i="1"/>
              <a:t>Pediasia contaminella</a:t>
            </a:r>
            <a:r>
              <a:rPr/>
              <a:t> which is rare in VC55?</a:t>
            </a:r>
          </a:p>
          <a:p>
            <a:pPr lvl="0"/>
            <a:r>
              <a:rPr/>
              <a:t>This specimen lacks the cross lines the dark point in the discal region typical of </a:t>
            </a:r>
            <a:r>
              <a:rPr i="1"/>
              <a:t>Pediasia contaminella</a:t>
            </a:r>
            <a:r>
              <a:rPr/>
              <a:t>.</a:t>
            </a:r>
          </a:p>
          <a:p>
            <a:pPr lvl="0"/>
            <a:r>
              <a:rPr/>
              <a:t>But </a:t>
            </a:r>
            <a:r>
              <a:rPr i="1"/>
              <a:t>Pediasia contaminella</a:t>
            </a:r>
            <a:r>
              <a:rPr/>
              <a:t> said to have a distinctive upwards resting posture.</a:t>
            </a:r>
          </a:p>
        </p:txBody>
      </p:sp>
      <p:pic>
        <p:nvPicPr>
          <p:cNvPr descr="./images/PJP20220218-0001a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The set moth does not reveal any useful features for ID.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Specimens seen in Sussex by PJP were all well marked and instantly recognisable in both posture and appearance.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Using The Dissection For 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Check the dissection against multiple sources as this specimen is not typical.</a:t>
            </a:r>
          </a:p>
          <a:p>
            <a:pPr lvl="0"/>
            <a:r>
              <a:rPr>
                <a:hlinkClick r:id="rId2"/>
              </a:rPr>
              <a:t>https://mothdissection.co.uk</a:t>
            </a:r>
          </a:p>
          <a:p>
            <a:pPr lvl="0"/>
            <a:r>
              <a:rPr>
                <a:hlinkClick r:id="rId3"/>
              </a:rPr>
              <a:t>https://lepiforum.org</a:t>
            </a:r>
          </a:p>
          <a:p>
            <a:pPr lvl="0"/>
            <a:r>
              <a:rPr/>
              <a:t>Ask someone who is familiar with the species.</a:t>
            </a:r>
          </a:p>
        </p:txBody>
      </p:sp>
      <p:pic>
        <p:nvPicPr>
          <p:cNvPr descr="./images/research.jpg" id="0" name="Picture 1"/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Books often contain useful comments about variations.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Checking The 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The dissection matches </a:t>
            </a:r>
            <a:r>
              <a:rPr i="1"/>
              <a:t>Pediasia contaminella</a:t>
            </a:r>
            <a:r>
              <a:rPr/>
              <a:t> and is distinct from other members of the genus.</a:t>
            </a:r>
          </a:p>
          <a:p>
            <a:pPr lvl="0"/>
            <a:r>
              <a:rPr/>
              <a:t>We need to eliminate related species not on the UK list as the specimen is not typical.</a:t>
            </a:r>
          </a:p>
          <a:p>
            <a:pPr lvl="0"/>
            <a:r>
              <a:rPr/>
              <a:t>In this case we find no other candidates other than: </a:t>
            </a:r>
            <a:r>
              <a:rPr i="1"/>
              <a:t>Pediasia contaminella.</a:t>
            </a:r>
          </a:p>
        </p:txBody>
      </p:sp>
      <p:pic>
        <p:nvPicPr>
          <p:cNvPr descr="./images/PJP20220218-001-developed-dissection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The horned processes and aedeagus are typical for </a:t>
            </a:r>
            <a:r>
              <a:rPr i="1"/>
              <a:t>Pediasia contaminella.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Wot! No Illustrations?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Don’t worry, I will use them later in this presentation.</a:t>
            </a:r>
          </a:p>
          <a:p>
            <a:pPr lvl="0"/>
            <a:r>
              <a:rPr/>
              <a:t>Without illustrations the emphasis for identification rested on descriptions of the larval behaviour and food plants.</a:t>
            </a:r>
          </a:p>
          <a:p>
            <a:pPr lvl="0"/>
            <a:r>
              <a:rPr/>
              <a:t>Adults were set and pinned as a “series”.</a:t>
            </a:r>
          </a:p>
          <a:p>
            <a:pPr lvl="0"/>
            <a:r>
              <a:rPr/>
              <a:t>Just to emphasise, you had to be really proficient with your plant identification too.</a:t>
            </a:r>
          </a:p>
          <a:p>
            <a:pPr lvl="0"/>
            <a:r>
              <a:rPr/>
              <a:t>My old copy of Clapham, Tutin, and Warburgh “The Excursion Flora Of The British Isle” was also without images.</a:t>
            </a:r>
          </a:p>
          <a:p>
            <a:pPr lvl="0"/>
            <a:r>
              <a:rPr/>
              <a:t>To those of you only used to modern illustrated field guides this must sound very strange, but the point I make is that a good identification is based on a collection of evidence, not a match to an image.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Identification of a tricky specimen is a tedious process.</a:t>
            </a:r>
          </a:p>
          <a:p>
            <a:pPr lvl="0"/>
            <a:r>
              <a:rPr/>
              <a:t>Most of the time it turns out to be an unusual form of a common species as moths are very variable in size and wing pattern.</a:t>
            </a:r>
          </a:p>
          <a:p>
            <a:pPr lvl="0"/>
            <a:r>
              <a:rPr/>
              <a:t>Environmental stress can cause size and colour variations.</a:t>
            </a:r>
          </a:p>
          <a:p>
            <a:pPr lvl="0"/>
            <a:r>
              <a:rPr/>
              <a:t>Confirming the ID of something unusual requires the collation of a lot of evidence.</a:t>
            </a:r>
          </a:p>
        </p:txBody>
      </p:sp>
      <p:pic>
        <p:nvPicPr>
          <p:cNvPr descr="./images/research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We still need to check books and published papers.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i="1"/>
              <a:t>But sometimes you get lucky and it is a new record for the county!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First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Light traps catch fewer moths these days, so the micro-moths are more obvious.</a:t>
            </a:r>
          </a:p>
          <a:p>
            <a:pPr lvl="0"/>
            <a:r>
              <a:rPr/>
              <a:t>The publication of the excellent illustrated ‘Field Guide to the Micro-Moths of Great Britain and Ireland’ has helped popularise this group further.</a:t>
            </a:r>
          </a:p>
          <a:p>
            <a:pPr lvl="0"/>
            <a:r>
              <a:rPr/>
              <a:t>BUT, the temptation for beginners is to ‘pattern match’ from a field guide.</a:t>
            </a:r>
          </a:p>
          <a:p>
            <a:pPr lvl="0"/>
            <a:r>
              <a:rPr/>
              <a:t>The availability of ‘Apps’ reinforces this approach.</a:t>
            </a:r>
          </a:p>
        </p:txBody>
      </p:sp>
      <p:pic>
        <p:nvPicPr>
          <p:cNvPr descr="./images/micro-field-guid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Field Guide to the Micro-moths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Identification Is A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Treat ID as process and start by writing down everything that you know and can see.</a:t>
            </a:r>
          </a:p>
          <a:p>
            <a:pPr lvl="0"/>
            <a:r>
              <a:rPr/>
              <a:t>Examine your specimen closely.</a:t>
            </a:r>
          </a:p>
          <a:p>
            <a:pPr lvl="0"/>
            <a:r>
              <a:rPr/>
              <a:t>Use these notes to try and work out the Family.</a:t>
            </a:r>
          </a:p>
          <a:p>
            <a:pPr lvl="0"/>
            <a:r>
              <a:rPr/>
              <a:t>There is a good visual key to families in ‘Field Guide to the Micro-Moths of Great Britain and Ireland’.</a:t>
            </a:r>
          </a:p>
          <a:p>
            <a:pPr lvl="0"/>
            <a:r>
              <a:rPr/>
              <a:t>Lepidoptera keys to species level are few and far between.</a:t>
            </a:r>
          </a:p>
        </p:txBody>
      </p:sp>
      <p:pic>
        <p:nvPicPr>
          <p:cNvPr descr="./images/micro-lep-key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95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 key to the Micro-moths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Tricky Moth For 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Making a list of candidate species is a tedious and time-consuming process.</a:t>
            </a:r>
          </a:p>
          <a:p>
            <a:pPr lvl="0"/>
            <a:r>
              <a:rPr/>
              <a:t>You should now have a list that includes: size, locality and type of habitat; date; and other obvious features.</a:t>
            </a:r>
          </a:p>
          <a:p>
            <a:pPr lvl="0"/>
            <a:r>
              <a:rPr/>
              <a:t>A photograph is also helpful - look at the posture and position of the antennae.</a:t>
            </a:r>
          </a:p>
        </p:txBody>
      </p:sp>
      <p:pic>
        <p:nvPicPr>
          <p:cNvPr descr="./images/Pcontaminella-PML-2021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06500"/>
            <a:ext cx="4038600" cy="2857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What can we see here?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will illustrate the ID process by following one moth tricky moth through its journey.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Checking The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First check that our specimen is a moth.</a:t>
            </a:r>
          </a:p>
          <a:p>
            <a:pPr lvl="0"/>
            <a:r>
              <a:rPr/>
              <a:t>This is not as daft as it sounds as it is not unheard of for a Caddis (Order: Trichoptera) to be queried as a moth.</a:t>
            </a:r>
          </a:p>
          <a:p>
            <a:pPr lvl="0"/>
            <a:r>
              <a:rPr/>
              <a:t>In this case the overall appearance is definitely Lepidoptera.</a:t>
            </a:r>
          </a:p>
        </p:txBody>
      </p:sp>
      <p:pic>
        <p:nvPicPr>
          <p:cNvPr descr="./images/order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06500"/>
            <a:ext cx="4038600" cy="2857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Tree of life (biology)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Checking External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All the short jawed Lepidoptera are micro moths, so it is quite likely that you will come across them, especially those that might be tricky to ID.</a:t>
            </a:r>
          </a:p>
          <a:p>
            <a:pPr lvl="0"/>
            <a:r>
              <a:rPr/>
              <a:t>This specimen has a long coiled tongue, rather than short jaws, as have the majority of the Lepidoptera.</a:t>
            </a:r>
          </a:p>
          <a:p>
            <a:pPr lvl="0"/>
            <a:r>
              <a:rPr/>
              <a:t>The long coiled tongue means that this moth is a member of the </a:t>
            </a:r>
            <a:r>
              <a:rPr b="1"/>
              <a:t>Glossata</a:t>
            </a:r>
            <a:r>
              <a:rPr/>
              <a:t>.</a:t>
            </a:r>
          </a:p>
        </p:txBody>
      </p:sp>
      <p:pic>
        <p:nvPicPr>
          <p:cNvPr descr="./images/suborder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06500"/>
            <a:ext cx="4038600" cy="2857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Tree of life (biology)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Those Tricky Little Micro-moths</dc:title>
  <dc:creator>Paul J. Palmer</dc:creator>
  <cp:keywords/>
  <dcterms:created xsi:type="dcterms:W3CDTF">2023-12-05T19:54:34Z</dcterms:created>
  <dcterms:modified xsi:type="dcterms:W3CDTF">2023-12-05T19:54:34Z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